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65" r:id="rId3"/>
    <p:sldId id="257" r:id="rId4"/>
    <p:sldId id="260" r:id="rId5"/>
    <p:sldId id="258" r:id="rId6"/>
    <p:sldId id="259" r:id="rId7"/>
    <p:sldId id="261" r:id="rId8"/>
    <p:sldId id="262" r:id="rId9"/>
    <p:sldId id="263"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1" autoAdjust="0"/>
    <p:restoredTop sz="94660"/>
  </p:normalViewPr>
  <p:slideViewPr>
    <p:cSldViewPr snapToGrid="0">
      <p:cViewPr varScale="1">
        <p:scale>
          <a:sx n="49" d="100"/>
          <a:sy n="49" d="100"/>
        </p:scale>
        <p:origin x="498"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91B805F-FF0F-4BAA-A3A3-E4F945D687F8}" type="datetimeFigureOut">
              <a:rPr lang="en-US" dirty="0"/>
              <a:t>9/23/2016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80B5C51-60B3-48EF-AA78-DB950F30DBA2}" type="datetimeFigureOut">
              <a:rPr lang="en-US" dirty="0"/>
              <a:t>9/23/2016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5D676B-6E73-4E3B-A9B3-4966DB9B52A5}" type="datetimeFigureOut">
              <a:rPr lang="en-US" dirty="0"/>
              <a:t>9/23/2016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61F3A6-CC5D-4649-8527-DB0C21FDDFD9}" type="datetimeFigureOut">
              <a:rPr lang="en-US" dirty="0"/>
              <a:t>9/23/2016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5B6F927C-B73E-4F9D-ADFE-F6E23BD7CEE8}" type="datetimeFigureOut">
              <a:rPr lang="en-US" dirty="0"/>
              <a:t>9/23/2016</a:t>
            </a:fld>
            <a:endParaRPr lang="en-US" dirty="0"/>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5B1FFFF-984A-4EE5-9BF2-EC9310C878F1}" type="datetimeFigureOut">
              <a:rPr lang="en-US" dirty="0"/>
              <a:t>9/23/2016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03271C1-B42E-4A60-A25F-0185B888604B}" type="datetimeFigureOut">
              <a:rPr lang="en-US" dirty="0"/>
              <a:t>9/23/2016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0416292-3725-4763-8973-4C59F0403D99}" type="datetimeFigureOut">
              <a:rPr lang="en-US" dirty="0"/>
              <a:t>9/23/2016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6996D1-8909-469F-911A-4C12C68BF5D9}" type="datetimeFigureOut">
              <a:rPr lang="en-US" dirty="0"/>
              <a:t>9/23/2016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16A73BC-5D11-4675-B334-102E1E8C9B50}" type="datetimeFigureOut">
              <a:rPr lang="en-US" dirty="0"/>
              <a:t>9/23/2016</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27B8E45F-652B-4E89-8925-000B0AB8FD98}" type="datetimeFigureOut">
              <a:rPr lang="en-US" dirty="0"/>
              <a:t>9/23/2016</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C4A3462A-2D5B-48AF-A3D4-EF8A90A50A80}" type="datetimeFigureOut">
              <a:rPr lang="en-US" dirty="0"/>
              <a:t>9/23/2016</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Who Are You?</a:t>
            </a:r>
            <a:br>
              <a:rPr lang="en-US" dirty="0" smtClean="0"/>
            </a:br>
            <a:r>
              <a:rPr lang="en-US" dirty="0" smtClean="0"/>
              <a:t>Making Your Statement</a:t>
            </a:r>
            <a:endParaRPr lang="en-US" dirty="0"/>
          </a:p>
        </p:txBody>
      </p:sp>
      <p:sp>
        <p:nvSpPr>
          <p:cNvPr id="3" name="Subtitle 2"/>
          <p:cNvSpPr>
            <a:spLocks noGrp="1"/>
          </p:cNvSpPr>
          <p:nvPr>
            <p:ph type="subTitle" idx="1"/>
          </p:nvPr>
        </p:nvSpPr>
        <p:spPr/>
        <p:txBody>
          <a:bodyPr/>
          <a:lstStyle/>
          <a:p>
            <a:r>
              <a:rPr lang="en-US" dirty="0" smtClean="0"/>
              <a:t>Stephanie Woolley-Larrea</a:t>
            </a:r>
          </a:p>
          <a:p>
            <a:endParaRPr lang="en-US" dirty="0"/>
          </a:p>
        </p:txBody>
      </p:sp>
    </p:spTree>
    <p:extLst>
      <p:ext uri="{BB962C8B-B14F-4D97-AF65-F5344CB8AC3E}">
        <p14:creationId xmlns:p14="http://schemas.microsoft.com/office/powerpoint/2010/main" val="1276265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solidFill>
              </a:rPr>
              <a:t>Seventh Step:</a:t>
            </a:r>
            <a:r>
              <a:rPr lang="en-US" dirty="0" smtClean="0"/>
              <a:t/>
            </a:r>
            <a:br>
              <a:rPr lang="en-US" dirty="0" smtClean="0"/>
            </a:br>
            <a:r>
              <a:rPr lang="en-US" dirty="0" smtClean="0">
                <a:solidFill>
                  <a:schemeClr val="accent4"/>
                </a:solidFill>
              </a:rPr>
              <a:t>Publishing</a:t>
            </a:r>
            <a:endParaRPr lang="en-US" dirty="0">
              <a:solidFill>
                <a:schemeClr val="accent4"/>
              </a:solidFill>
            </a:endParaRPr>
          </a:p>
        </p:txBody>
      </p:sp>
      <p:sp>
        <p:nvSpPr>
          <p:cNvPr id="3" name="Content Placeholder 2"/>
          <p:cNvSpPr>
            <a:spLocks noGrp="1"/>
          </p:cNvSpPr>
          <p:nvPr>
            <p:ph idx="1"/>
          </p:nvPr>
        </p:nvSpPr>
        <p:spPr/>
        <p:txBody>
          <a:bodyPr/>
          <a:lstStyle/>
          <a:p>
            <a:r>
              <a:rPr lang="en-US" sz="6000" dirty="0" smtClean="0">
                <a:latin typeface="Verdana" panose="020B0604030504040204" pitchFamily="34" charset="0"/>
                <a:ea typeface="Verdana" panose="020B0604030504040204" pitchFamily="34" charset="0"/>
                <a:cs typeface="Verdana" panose="020B0604030504040204" pitchFamily="34" charset="0"/>
              </a:rPr>
              <a:t>Congratulations!  You’re ready to </a:t>
            </a:r>
            <a:r>
              <a:rPr lang="en-US" sz="6000" dirty="0">
                <a:latin typeface="Verdana" panose="020B0604030504040204" pitchFamily="34" charset="0"/>
                <a:ea typeface="Verdana" panose="020B0604030504040204" pitchFamily="34" charset="0"/>
                <a:cs typeface="Verdana" panose="020B0604030504040204" pitchFamily="34" charset="0"/>
              </a:rPr>
              <a:t>s</a:t>
            </a:r>
            <a:r>
              <a:rPr lang="en-US" sz="6000" dirty="0" smtClean="0">
                <a:latin typeface="Verdana" panose="020B0604030504040204" pitchFamily="34" charset="0"/>
                <a:ea typeface="Verdana" panose="020B0604030504040204" pitchFamily="34" charset="0"/>
                <a:cs typeface="Verdana" panose="020B0604030504040204" pitchFamily="34" charset="0"/>
              </a:rPr>
              <a:t>hare yourself with the world!</a:t>
            </a:r>
          </a:p>
          <a:p>
            <a:endParaRPr lang="en-US" dirty="0"/>
          </a:p>
          <a:p>
            <a:endParaRPr lang="en-US" dirty="0"/>
          </a:p>
        </p:txBody>
      </p:sp>
    </p:spTree>
    <p:extLst>
      <p:ext uri="{BB962C8B-B14F-4D97-AF65-F5344CB8AC3E}">
        <p14:creationId xmlns:p14="http://schemas.microsoft.com/office/powerpoint/2010/main" val="41737554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What is an Artist’s Statement?</a:t>
            </a:r>
            <a:endParaRPr lang="en-US" dirty="0">
              <a:solidFill>
                <a:schemeClr val="accent2"/>
              </a:solidFill>
            </a:endParaRPr>
          </a:p>
        </p:txBody>
      </p:sp>
      <p:sp>
        <p:nvSpPr>
          <p:cNvPr id="3" name="Content Placeholder 2"/>
          <p:cNvSpPr>
            <a:spLocks noGrp="1"/>
          </p:cNvSpPr>
          <p:nvPr>
            <p:ph idx="1"/>
          </p:nvPr>
        </p:nvSpPr>
        <p:spPr/>
        <p:txBody>
          <a:bodyPr/>
          <a:lstStyle/>
          <a:p>
            <a:r>
              <a:rPr lang="en-US" sz="3600" dirty="0" smtClean="0">
                <a:latin typeface="Verdana" panose="020B0604030504040204" pitchFamily="34" charset="0"/>
                <a:ea typeface="Verdana" panose="020B0604030504040204" pitchFamily="34" charset="0"/>
                <a:cs typeface="Verdana" panose="020B0604030504040204" pitchFamily="34" charset="0"/>
              </a:rPr>
              <a:t>A brief written piece that defines you, your motivation and your work.</a:t>
            </a:r>
          </a:p>
          <a:p>
            <a:r>
              <a:rPr lang="en-US" sz="3600" dirty="0" smtClean="0">
                <a:latin typeface="Verdana" panose="020B0604030504040204" pitchFamily="34" charset="0"/>
                <a:ea typeface="Verdana" panose="020B0604030504040204" pitchFamily="34" charset="0"/>
                <a:cs typeface="Verdana" panose="020B0604030504040204" pitchFamily="34" charset="0"/>
              </a:rPr>
              <a:t>Should be, like all writing, specific, honest, thoughtful and concise.</a:t>
            </a:r>
          </a:p>
          <a:p>
            <a:endParaRPr lang="en-US" dirty="0"/>
          </a:p>
        </p:txBody>
      </p:sp>
    </p:spTree>
    <p:extLst>
      <p:ext uri="{BB962C8B-B14F-4D97-AF65-F5344CB8AC3E}">
        <p14:creationId xmlns:p14="http://schemas.microsoft.com/office/powerpoint/2010/main" val="411653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42"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animEffect transition="in" filter="fade">
                                      <p:cBhvr>
                                        <p:cTn id="9" dur="1000"/>
                                        <p:tgtEl>
                                          <p:spTgt spid="3">
                                            <p:txEl>
                                              <p:pRg st="1" end="1"/>
                                            </p:txEl>
                                          </p:spTgt>
                                        </p:tgtEl>
                                      </p:cBhvr>
                                    </p:animEffect>
                                    <p:anim calcmode="lin" valueType="num">
                                      <p:cBhvr>
                                        <p:cTn id="1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solidFill>
              </a:rPr>
              <a:t>First Step in Writing Process: </a:t>
            </a:r>
            <a:r>
              <a:rPr lang="en-US" b="0" dirty="0" smtClean="0">
                <a:solidFill>
                  <a:schemeClr val="accent4"/>
                </a:solidFill>
              </a:rPr>
              <a:t>Brainstorming</a:t>
            </a:r>
            <a:endParaRPr lang="en-US" dirty="0">
              <a:solidFill>
                <a:schemeClr val="accent4"/>
              </a:solidFill>
            </a:endParaRPr>
          </a:p>
        </p:txBody>
      </p:sp>
      <p:sp>
        <p:nvSpPr>
          <p:cNvPr id="3" name="Content Placeholder 2"/>
          <p:cNvSpPr>
            <a:spLocks noGrp="1"/>
          </p:cNvSpPr>
          <p:nvPr>
            <p:ph idx="1"/>
          </p:nvPr>
        </p:nvSpPr>
        <p:spPr/>
        <p:txBody>
          <a:bodyPr/>
          <a:lstStyle/>
          <a:p>
            <a:r>
              <a:rPr lang="en-US" sz="2800" dirty="0" smtClean="0">
                <a:solidFill>
                  <a:srgbClr val="000000"/>
                </a:solidFill>
                <a:latin typeface="Verdana" panose="020B0604030504040204" pitchFamily="34" charset="0"/>
              </a:rPr>
              <a:t>Make </a:t>
            </a:r>
            <a:r>
              <a:rPr lang="en-US" sz="2800" dirty="0">
                <a:solidFill>
                  <a:srgbClr val="000000"/>
                </a:solidFill>
                <a:latin typeface="Verdana" panose="020B0604030504040204" pitchFamily="34" charset="0"/>
              </a:rPr>
              <a:t>a list of words and phrases that communicate your feelings about your work and your values. Include words you like, words that make you feel good, words that communicate your values or fascinations. Be loose. Be happy. Be real. </a:t>
            </a:r>
            <a:endParaRPr lang="en-US" sz="2800" dirty="0" smtClean="0">
              <a:solidFill>
                <a:srgbClr val="000000"/>
              </a:solidFill>
              <a:latin typeface="Verdana" panose="020B0604030504040204" pitchFamily="34" charset="0"/>
            </a:endParaRPr>
          </a:p>
          <a:p>
            <a:r>
              <a:rPr lang="en-US" sz="2800" dirty="0" smtClean="0">
                <a:solidFill>
                  <a:srgbClr val="000000"/>
                </a:solidFill>
                <a:latin typeface="Verdana" panose="020B0604030504040204" pitchFamily="34" charset="0"/>
              </a:rPr>
              <a:t>Don’t edit yourself. Yet.</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1438687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solidFill>
              </a:rPr>
              <a:t>Second Step:</a:t>
            </a:r>
            <a:r>
              <a:rPr lang="en-US" dirty="0" smtClean="0"/>
              <a:t/>
            </a:r>
            <a:br>
              <a:rPr lang="en-US" dirty="0" smtClean="0"/>
            </a:br>
            <a:r>
              <a:rPr lang="en-US" dirty="0" smtClean="0">
                <a:solidFill>
                  <a:schemeClr val="accent4"/>
                </a:solidFill>
              </a:rPr>
              <a:t>Planning</a:t>
            </a:r>
            <a:endParaRPr lang="en-US" dirty="0">
              <a:solidFill>
                <a:schemeClr val="accent4"/>
              </a:solidFill>
            </a:endParaRPr>
          </a:p>
        </p:txBody>
      </p:sp>
      <p:sp>
        <p:nvSpPr>
          <p:cNvPr id="3" name="Content Placeholder 2"/>
          <p:cNvSpPr>
            <a:spLocks noGrp="1"/>
          </p:cNvSpPr>
          <p:nvPr>
            <p:ph idx="1"/>
          </p:nvPr>
        </p:nvSpPr>
        <p:spPr/>
        <p:txBody>
          <a:bodyPr>
            <a:normAutofit lnSpcReduction="10000"/>
          </a:bodyPr>
          <a:lstStyle/>
          <a:p>
            <a:r>
              <a:rPr lang="en-US" dirty="0">
                <a:solidFill>
                  <a:srgbClr val="000000"/>
                </a:solidFill>
                <a:latin typeface="Verdana" panose="020B0604030504040204" pitchFamily="34" charset="0"/>
              </a:rPr>
              <a:t>Answer these questions as simply as you </a:t>
            </a:r>
            <a:r>
              <a:rPr lang="en-US" dirty="0" smtClean="0">
                <a:solidFill>
                  <a:srgbClr val="000000"/>
                </a:solidFill>
                <a:latin typeface="Verdana" panose="020B0604030504040204" pitchFamily="34" charset="0"/>
              </a:rPr>
              <a:t>can.  Don’t worry about complete sentences.  Yet.</a:t>
            </a:r>
          </a:p>
          <a:p>
            <a:pPr marL="457200" indent="-457200">
              <a:buFont typeface="+mj-lt"/>
              <a:buAutoNum type="arabicPeriod"/>
            </a:pPr>
            <a:r>
              <a:rPr lang="en-US" dirty="0" smtClean="0">
                <a:solidFill>
                  <a:srgbClr val="000000"/>
                </a:solidFill>
                <a:latin typeface="Verdana" panose="020B0604030504040204" pitchFamily="34" charset="0"/>
              </a:rPr>
              <a:t>What </a:t>
            </a:r>
            <a:r>
              <a:rPr lang="en-US" dirty="0">
                <a:solidFill>
                  <a:srgbClr val="000000"/>
                </a:solidFill>
                <a:latin typeface="Verdana" panose="020B0604030504040204" pitchFamily="34" charset="0"/>
              </a:rPr>
              <a:t>is your favorite tool? Why?</a:t>
            </a:r>
          </a:p>
          <a:p>
            <a:pPr marL="457200" indent="-457200">
              <a:buFont typeface="+mj-lt"/>
              <a:buAutoNum type="arabicPeriod"/>
            </a:pPr>
            <a:r>
              <a:rPr lang="en-US" dirty="0">
                <a:solidFill>
                  <a:srgbClr val="000000"/>
                </a:solidFill>
                <a:latin typeface="Verdana" panose="020B0604030504040204" pitchFamily="34" charset="0"/>
              </a:rPr>
              <a:t>What is your favorite material? Why?</a:t>
            </a:r>
          </a:p>
          <a:p>
            <a:pPr marL="457200" indent="-457200">
              <a:buFont typeface="+mj-lt"/>
              <a:buAutoNum type="arabicPeriod"/>
            </a:pPr>
            <a:r>
              <a:rPr lang="en-US" dirty="0">
                <a:solidFill>
                  <a:srgbClr val="000000"/>
                </a:solidFill>
                <a:latin typeface="Verdana" panose="020B0604030504040204" pitchFamily="34" charset="0"/>
              </a:rPr>
              <a:t>What do you like best about what you do?</a:t>
            </a:r>
          </a:p>
          <a:p>
            <a:pPr marL="457200" indent="-457200">
              <a:buFont typeface="+mj-lt"/>
              <a:buAutoNum type="arabicPeriod"/>
            </a:pPr>
            <a:r>
              <a:rPr lang="en-US" dirty="0">
                <a:solidFill>
                  <a:srgbClr val="000000"/>
                </a:solidFill>
                <a:latin typeface="Verdana" panose="020B0604030504040204" pitchFamily="34" charset="0"/>
              </a:rPr>
              <a:t>What do you mean when you say that a piece has turned out really well?</a:t>
            </a:r>
          </a:p>
          <a:p>
            <a:pPr marL="457200" indent="-457200">
              <a:buFont typeface="+mj-lt"/>
              <a:buAutoNum type="arabicPeriod"/>
            </a:pPr>
            <a:r>
              <a:rPr lang="en-US" dirty="0">
                <a:solidFill>
                  <a:srgbClr val="000000"/>
                </a:solidFill>
                <a:latin typeface="Verdana" panose="020B0604030504040204" pitchFamily="34" charset="0"/>
              </a:rPr>
              <a:t>What patterns emerge in your work? Is there a pattern in the way you select materials? In the way you use color, texture or light?</a:t>
            </a:r>
          </a:p>
          <a:p>
            <a:pPr marL="457200" indent="-457200">
              <a:buFont typeface="+mj-lt"/>
              <a:buAutoNum type="arabicPeriod"/>
            </a:pPr>
            <a:r>
              <a:rPr lang="en-US" dirty="0">
                <a:solidFill>
                  <a:srgbClr val="000000"/>
                </a:solidFill>
                <a:latin typeface="Verdana" panose="020B0604030504040204" pitchFamily="34" charset="0"/>
              </a:rPr>
              <a:t>What do you do differently from the way you were taught? Why?</a:t>
            </a:r>
          </a:p>
          <a:p>
            <a:pPr marL="457200" indent="-457200">
              <a:buFont typeface="+mj-lt"/>
              <a:buAutoNum type="arabicPeriod"/>
            </a:pPr>
            <a:r>
              <a:rPr lang="en-US" dirty="0">
                <a:solidFill>
                  <a:srgbClr val="000000"/>
                </a:solidFill>
                <a:latin typeface="Verdana" panose="020B0604030504040204" pitchFamily="34" charset="0"/>
              </a:rPr>
              <a:t>What is your favorite color? List three qualities of the color. Consider that these qualities apply to your work.</a:t>
            </a:r>
          </a:p>
          <a:p>
            <a:endParaRPr lang="en-US" dirty="0"/>
          </a:p>
        </p:txBody>
      </p:sp>
    </p:spTree>
    <p:extLst>
      <p:ext uri="{BB962C8B-B14F-4D97-AF65-F5344CB8AC3E}">
        <p14:creationId xmlns:p14="http://schemas.microsoft.com/office/powerpoint/2010/main" val="1286640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0" dur="500"/>
                                        <p:tgtEl>
                                          <p:spTgt spid="3">
                                            <p:txEl>
                                              <p:pRg st="2" end="2"/>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3" dur="500"/>
                                        <p:tgtEl>
                                          <p:spTgt spid="3">
                                            <p:txEl>
                                              <p:pRg st="3" end="3"/>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6" dur="500"/>
                                        <p:tgtEl>
                                          <p:spTgt spid="3">
                                            <p:txEl>
                                              <p:pRg st="4" end="4"/>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9" dur="500"/>
                                        <p:tgtEl>
                                          <p:spTgt spid="3">
                                            <p:txEl>
                                              <p:pRg st="5" end="5"/>
                                            </p:txEl>
                                          </p:spTgt>
                                        </p:tgtEl>
                                      </p:cBhvr>
                                    </p:animEffect>
                                  </p:childTnLst>
                                </p:cTn>
                              </p:par>
                              <p:par>
                                <p:cTn id="20" presetID="14" presetClass="entr" presetSubtype="1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2" dur="500"/>
                                        <p:tgtEl>
                                          <p:spTgt spid="3">
                                            <p:txEl>
                                              <p:pRg st="6" end="6"/>
                                            </p:txEl>
                                          </p:spTgt>
                                        </p:tgtEl>
                                      </p:cBhvr>
                                    </p:animEffect>
                                  </p:childTnLst>
                                </p:cTn>
                              </p:par>
                              <p:par>
                                <p:cTn id="23" presetID="14" presetClass="entr" presetSubtype="1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solidFill>
                  <a:schemeClr val="accent4"/>
                </a:solidFill>
              </a:rPr>
              <a:t>More Planning/Organization</a:t>
            </a:r>
            <a:endParaRPr lang="en-US" dirty="0">
              <a:solidFill>
                <a:schemeClr val="accent4"/>
              </a:solidFill>
            </a:endParaRPr>
          </a:p>
        </p:txBody>
      </p:sp>
      <p:sp>
        <p:nvSpPr>
          <p:cNvPr id="6" name="Content Placeholder 5"/>
          <p:cNvSpPr>
            <a:spLocks noGrp="1"/>
          </p:cNvSpPr>
          <p:nvPr>
            <p:ph idx="1"/>
          </p:nvPr>
        </p:nvSpPr>
        <p:spPr/>
        <p:txBody>
          <a:bodyPr/>
          <a:lstStyle/>
          <a:p>
            <a:pPr marL="0" indent="0">
              <a:buNone/>
            </a:pPr>
            <a:r>
              <a:rPr lang="en-US" dirty="0" smtClean="0">
                <a:solidFill>
                  <a:srgbClr val="000000"/>
                </a:solidFill>
                <a:latin typeface="Verdana" panose="020B0604030504040204" pitchFamily="34" charset="0"/>
              </a:rPr>
              <a:t>Write at least five COMPLETE sentences </a:t>
            </a:r>
            <a:r>
              <a:rPr lang="en-US" dirty="0">
                <a:solidFill>
                  <a:srgbClr val="000000"/>
                </a:solidFill>
                <a:latin typeface="Verdana" panose="020B0604030504040204" pitchFamily="34" charset="0"/>
              </a:rPr>
              <a:t>that tell the truth about your connection to your work. If you are stuck, start by filling in the blanks below</a:t>
            </a:r>
            <a:r>
              <a:rPr lang="en-US" dirty="0" smtClean="0">
                <a:solidFill>
                  <a:srgbClr val="000000"/>
                </a:solidFill>
                <a:latin typeface="Verdana" panose="020B0604030504040204" pitchFamily="34" charset="0"/>
              </a:rPr>
              <a:t>.  Use some of the words and ideas from your brainstorm and planning lists.</a:t>
            </a:r>
          </a:p>
          <a:p>
            <a:pPr marL="0" indent="0">
              <a:buNone/>
            </a:pPr>
            <a:endParaRPr lang="en-US" dirty="0">
              <a:solidFill>
                <a:srgbClr val="000000"/>
              </a:solidFill>
              <a:latin typeface="Verdana" panose="020B0604030504040204" pitchFamily="34" charset="0"/>
            </a:endParaRPr>
          </a:p>
          <a:p>
            <a:r>
              <a:rPr lang="en-US" dirty="0">
                <a:solidFill>
                  <a:srgbClr val="000000"/>
                </a:solidFill>
                <a:latin typeface="Verdana" panose="020B0604030504040204" pitchFamily="34" charset="0"/>
              </a:rPr>
              <a:t>When I work with__________ I am reminded that___________.</a:t>
            </a:r>
          </a:p>
          <a:p>
            <a:r>
              <a:rPr lang="en-US" dirty="0">
                <a:solidFill>
                  <a:srgbClr val="000000"/>
                </a:solidFill>
                <a:latin typeface="Verdana" panose="020B0604030504040204" pitchFamily="34" charset="0"/>
              </a:rPr>
              <a:t>I begin a piece by______________.</a:t>
            </a:r>
          </a:p>
          <a:p>
            <a:r>
              <a:rPr lang="en-US" dirty="0">
                <a:solidFill>
                  <a:srgbClr val="000000"/>
                </a:solidFill>
                <a:latin typeface="Verdana" panose="020B0604030504040204" pitchFamily="34" charset="0"/>
              </a:rPr>
              <a:t>I know a piece is done when__________________.</a:t>
            </a:r>
          </a:p>
          <a:p>
            <a:r>
              <a:rPr lang="en-US" dirty="0">
                <a:solidFill>
                  <a:srgbClr val="000000"/>
                </a:solidFill>
                <a:latin typeface="Verdana" panose="020B0604030504040204" pitchFamily="34" charset="0"/>
              </a:rPr>
              <a:t>When my work is going well, I am filled with a sense of _____________.</a:t>
            </a:r>
          </a:p>
          <a:p>
            <a:r>
              <a:rPr lang="en-US" dirty="0">
                <a:solidFill>
                  <a:srgbClr val="000000"/>
                </a:solidFill>
                <a:latin typeface="Verdana" panose="020B0604030504040204" pitchFamily="34" charset="0"/>
              </a:rPr>
              <a:t>When people see my work, I'd like them to ________________.</a:t>
            </a:r>
          </a:p>
          <a:p>
            <a:endParaRPr lang="en-US" dirty="0"/>
          </a:p>
        </p:txBody>
      </p:sp>
    </p:spTree>
    <p:extLst>
      <p:ext uri="{BB962C8B-B14F-4D97-AF65-F5344CB8AC3E}">
        <p14:creationId xmlns:p14="http://schemas.microsoft.com/office/powerpoint/2010/main" val="3914786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down)">
                                      <p:cBhvr>
                                        <p:cTn id="7" dur="580">
                                          <p:stCondLst>
                                            <p:cond delay="0"/>
                                          </p:stCondLst>
                                        </p:cTn>
                                        <p:tgtEl>
                                          <p:spTgt spid="6">
                                            <p:txEl>
                                              <p:pRg st="2" end="2"/>
                                            </p:txEl>
                                          </p:spTgt>
                                        </p:tgtEl>
                                      </p:cBhvr>
                                    </p:animEffect>
                                    <p:anim calcmode="lin" valueType="num">
                                      <p:cBhvr>
                                        <p:cTn id="8" dur="1822" tmFilter="0,0; 0.14,0.36; 0.43,0.73; 0.71,0.91; 1.0,1.0">
                                          <p:stCondLst>
                                            <p:cond delay="0"/>
                                          </p:stCondLst>
                                        </p:cTn>
                                        <p:tgtEl>
                                          <p:spTgt spid="6">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xEl>
                                              <p:pRg st="2" end="2"/>
                                            </p:txEl>
                                          </p:spTgt>
                                        </p:tgtEl>
                                      </p:cBhvr>
                                      <p:to x="100000" y="60000"/>
                                    </p:animScale>
                                    <p:animScale>
                                      <p:cBhvr>
                                        <p:cTn id="14" dur="166" decel="50000">
                                          <p:stCondLst>
                                            <p:cond delay="676"/>
                                          </p:stCondLst>
                                        </p:cTn>
                                        <p:tgtEl>
                                          <p:spTgt spid="6">
                                            <p:txEl>
                                              <p:pRg st="2" end="2"/>
                                            </p:txEl>
                                          </p:spTgt>
                                        </p:tgtEl>
                                      </p:cBhvr>
                                      <p:to x="100000" y="100000"/>
                                    </p:animScale>
                                    <p:animScale>
                                      <p:cBhvr>
                                        <p:cTn id="15" dur="26">
                                          <p:stCondLst>
                                            <p:cond delay="1312"/>
                                          </p:stCondLst>
                                        </p:cTn>
                                        <p:tgtEl>
                                          <p:spTgt spid="6">
                                            <p:txEl>
                                              <p:pRg st="2" end="2"/>
                                            </p:txEl>
                                          </p:spTgt>
                                        </p:tgtEl>
                                      </p:cBhvr>
                                      <p:to x="100000" y="80000"/>
                                    </p:animScale>
                                    <p:animScale>
                                      <p:cBhvr>
                                        <p:cTn id="16" dur="166" decel="50000">
                                          <p:stCondLst>
                                            <p:cond delay="1338"/>
                                          </p:stCondLst>
                                        </p:cTn>
                                        <p:tgtEl>
                                          <p:spTgt spid="6">
                                            <p:txEl>
                                              <p:pRg st="2" end="2"/>
                                            </p:txEl>
                                          </p:spTgt>
                                        </p:tgtEl>
                                      </p:cBhvr>
                                      <p:to x="100000" y="100000"/>
                                    </p:animScale>
                                    <p:animScale>
                                      <p:cBhvr>
                                        <p:cTn id="17" dur="26">
                                          <p:stCondLst>
                                            <p:cond delay="1642"/>
                                          </p:stCondLst>
                                        </p:cTn>
                                        <p:tgtEl>
                                          <p:spTgt spid="6">
                                            <p:txEl>
                                              <p:pRg st="2" end="2"/>
                                            </p:txEl>
                                          </p:spTgt>
                                        </p:tgtEl>
                                      </p:cBhvr>
                                      <p:to x="100000" y="90000"/>
                                    </p:animScale>
                                    <p:animScale>
                                      <p:cBhvr>
                                        <p:cTn id="18" dur="166" decel="50000">
                                          <p:stCondLst>
                                            <p:cond delay="1668"/>
                                          </p:stCondLst>
                                        </p:cTn>
                                        <p:tgtEl>
                                          <p:spTgt spid="6">
                                            <p:txEl>
                                              <p:pRg st="2" end="2"/>
                                            </p:txEl>
                                          </p:spTgt>
                                        </p:tgtEl>
                                      </p:cBhvr>
                                      <p:to x="100000" y="100000"/>
                                    </p:animScale>
                                    <p:animScale>
                                      <p:cBhvr>
                                        <p:cTn id="19" dur="26">
                                          <p:stCondLst>
                                            <p:cond delay="1808"/>
                                          </p:stCondLst>
                                        </p:cTn>
                                        <p:tgtEl>
                                          <p:spTgt spid="6">
                                            <p:txEl>
                                              <p:pRg st="2" end="2"/>
                                            </p:txEl>
                                          </p:spTgt>
                                        </p:tgtEl>
                                      </p:cBhvr>
                                      <p:to x="100000" y="95000"/>
                                    </p:animScale>
                                    <p:animScale>
                                      <p:cBhvr>
                                        <p:cTn id="20" dur="166" decel="50000">
                                          <p:stCondLst>
                                            <p:cond delay="1834"/>
                                          </p:stCondLst>
                                        </p:cTn>
                                        <p:tgtEl>
                                          <p:spTgt spid="6">
                                            <p:txEl>
                                              <p:pRg st="2" end="2"/>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animEffect transition="in" filter="wipe(down)">
                                      <p:cBhvr>
                                        <p:cTn id="23" dur="580">
                                          <p:stCondLst>
                                            <p:cond delay="0"/>
                                          </p:stCondLst>
                                        </p:cTn>
                                        <p:tgtEl>
                                          <p:spTgt spid="6">
                                            <p:txEl>
                                              <p:pRg st="3" end="3"/>
                                            </p:txEl>
                                          </p:spTgt>
                                        </p:tgtEl>
                                      </p:cBhvr>
                                    </p:animEffect>
                                    <p:anim calcmode="lin" valueType="num">
                                      <p:cBhvr>
                                        <p:cTn id="24" dur="1822" tmFilter="0,0; 0.14,0.36; 0.43,0.73; 0.71,0.91; 1.0,1.0">
                                          <p:stCondLst>
                                            <p:cond delay="0"/>
                                          </p:stCondLst>
                                        </p:cTn>
                                        <p:tgtEl>
                                          <p:spTgt spid="6">
                                            <p:txEl>
                                              <p:pRg st="3" end="3"/>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6">
                                            <p:txEl>
                                              <p:pRg st="3" end="3"/>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6">
                                            <p:txEl>
                                              <p:pRg st="3" end="3"/>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6">
                                            <p:txEl>
                                              <p:pRg st="3" end="3"/>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6">
                                            <p:txEl>
                                              <p:pRg st="3" end="3"/>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6">
                                            <p:txEl>
                                              <p:pRg st="3" end="3"/>
                                            </p:txEl>
                                          </p:spTgt>
                                        </p:tgtEl>
                                      </p:cBhvr>
                                      <p:to x="100000" y="60000"/>
                                    </p:animScale>
                                    <p:animScale>
                                      <p:cBhvr>
                                        <p:cTn id="30" dur="166" decel="50000">
                                          <p:stCondLst>
                                            <p:cond delay="676"/>
                                          </p:stCondLst>
                                        </p:cTn>
                                        <p:tgtEl>
                                          <p:spTgt spid="6">
                                            <p:txEl>
                                              <p:pRg st="3" end="3"/>
                                            </p:txEl>
                                          </p:spTgt>
                                        </p:tgtEl>
                                      </p:cBhvr>
                                      <p:to x="100000" y="100000"/>
                                    </p:animScale>
                                    <p:animScale>
                                      <p:cBhvr>
                                        <p:cTn id="31" dur="26">
                                          <p:stCondLst>
                                            <p:cond delay="1312"/>
                                          </p:stCondLst>
                                        </p:cTn>
                                        <p:tgtEl>
                                          <p:spTgt spid="6">
                                            <p:txEl>
                                              <p:pRg st="3" end="3"/>
                                            </p:txEl>
                                          </p:spTgt>
                                        </p:tgtEl>
                                      </p:cBhvr>
                                      <p:to x="100000" y="80000"/>
                                    </p:animScale>
                                    <p:animScale>
                                      <p:cBhvr>
                                        <p:cTn id="32" dur="166" decel="50000">
                                          <p:stCondLst>
                                            <p:cond delay="1338"/>
                                          </p:stCondLst>
                                        </p:cTn>
                                        <p:tgtEl>
                                          <p:spTgt spid="6">
                                            <p:txEl>
                                              <p:pRg st="3" end="3"/>
                                            </p:txEl>
                                          </p:spTgt>
                                        </p:tgtEl>
                                      </p:cBhvr>
                                      <p:to x="100000" y="100000"/>
                                    </p:animScale>
                                    <p:animScale>
                                      <p:cBhvr>
                                        <p:cTn id="33" dur="26">
                                          <p:stCondLst>
                                            <p:cond delay="1642"/>
                                          </p:stCondLst>
                                        </p:cTn>
                                        <p:tgtEl>
                                          <p:spTgt spid="6">
                                            <p:txEl>
                                              <p:pRg st="3" end="3"/>
                                            </p:txEl>
                                          </p:spTgt>
                                        </p:tgtEl>
                                      </p:cBhvr>
                                      <p:to x="100000" y="90000"/>
                                    </p:animScale>
                                    <p:animScale>
                                      <p:cBhvr>
                                        <p:cTn id="34" dur="166" decel="50000">
                                          <p:stCondLst>
                                            <p:cond delay="1668"/>
                                          </p:stCondLst>
                                        </p:cTn>
                                        <p:tgtEl>
                                          <p:spTgt spid="6">
                                            <p:txEl>
                                              <p:pRg st="3" end="3"/>
                                            </p:txEl>
                                          </p:spTgt>
                                        </p:tgtEl>
                                      </p:cBhvr>
                                      <p:to x="100000" y="100000"/>
                                    </p:animScale>
                                    <p:animScale>
                                      <p:cBhvr>
                                        <p:cTn id="35" dur="26">
                                          <p:stCondLst>
                                            <p:cond delay="1808"/>
                                          </p:stCondLst>
                                        </p:cTn>
                                        <p:tgtEl>
                                          <p:spTgt spid="6">
                                            <p:txEl>
                                              <p:pRg st="3" end="3"/>
                                            </p:txEl>
                                          </p:spTgt>
                                        </p:tgtEl>
                                      </p:cBhvr>
                                      <p:to x="100000" y="95000"/>
                                    </p:animScale>
                                    <p:animScale>
                                      <p:cBhvr>
                                        <p:cTn id="36" dur="166" decel="50000">
                                          <p:stCondLst>
                                            <p:cond delay="1834"/>
                                          </p:stCondLst>
                                        </p:cTn>
                                        <p:tgtEl>
                                          <p:spTgt spid="6">
                                            <p:txEl>
                                              <p:pRg st="3" end="3"/>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animEffect transition="in" filter="wipe(down)">
                                      <p:cBhvr>
                                        <p:cTn id="39" dur="580">
                                          <p:stCondLst>
                                            <p:cond delay="0"/>
                                          </p:stCondLst>
                                        </p:cTn>
                                        <p:tgtEl>
                                          <p:spTgt spid="6">
                                            <p:txEl>
                                              <p:pRg st="4" end="4"/>
                                            </p:txEl>
                                          </p:spTgt>
                                        </p:tgtEl>
                                      </p:cBhvr>
                                    </p:animEffect>
                                    <p:anim calcmode="lin" valueType="num">
                                      <p:cBhvr>
                                        <p:cTn id="40" dur="1822" tmFilter="0,0; 0.14,0.36; 0.43,0.73; 0.71,0.91; 1.0,1.0">
                                          <p:stCondLst>
                                            <p:cond delay="0"/>
                                          </p:stCondLst>
                                        </p:cTn>
                                        <p:tgtEl>
                                          <p:spTgt spid="6">
                                            <p:txEl>
                                              <p:pRg st="4" end="4"/>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6">
                                            <p:txEl>
                                              <p:pRg st="4" end="4"/>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6">
                                            <p:txEl>
                                              <p:pRg st="4" end="4"/>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6">
                                            <p:txEl>
                                              <p:pRg st="4" end="4"/>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6">
                                            <p:txEl>
                                              <p:pRg st="4" end="4"/>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6">
                                            <p:txEl>
                                              <p:pRg st="4" end="4"/>
                                            </p:txEl>
                                          </p:spTgt>
                                        </p:tgtEl>
                                      </p:cBhvr>
                                      <p:to x="100000" y="60000"/>
                                    </p:animScale>
                                    <p:animScale>
                                      <p:cBhvr>
                                        <p:cTn id="46" dur="166" decel="50000">
                                          <p:stCondLst>
                                            <p:cond delay="676"/>
                                          </p:stCondLst>
                                        </p:cTn>
                                        <p:tgtEl>
                                          <p:spTgt spid="6">
                                            <p:txEl>
                                              <p:pRg st="4" end="4"/>
                                            </p:txEl>
                                          </p:spTgt>
                                        </p:tgtEl>
                                      </p:cBhvr>
                                      <p:to x="100000" y="100000"/>
                                    </p:animScale>
                                    <p:animScale>
                                      <p:cBhvr>
                                        <p:cTn id="47" dur="26">
                                          <p:stCondLst>
                                            <p:cond delay="1312"/>
                                          </p:stCondLst>
                                        </p:cTn>
                                        <p:tgtEl>
                                          <p:spTgt spid="6">
                                            <p:txEl>
                                              <p:pRg st="4" end="4"/>
                                            </p:txEl>
                                          </p:spTgt>
                                        </p:tgtEl>
                                      </p:cBhvr>
                                      <p:to x="100000" y="80000"/>
                                    </p:animScale>
                                    <p:animScale>
                                      <p:cBhvr>
                                        <p:cTn id="48" dur="166" decel="50000">
                                          <p:stCondLst>
                                            <p:cond delay="1338"/>
                                          </p:stCondLst>
                                        </p:cTn>
                                        <p:tgtEl>
                                          <p:spTgt spid="6">
                                            <p:txEl>
                                              <p:pRg st="4" end="4"/>
                                            </p:txEl>
                                          </p:spTgt>
                                        </p:tgtEl>
                                      </p:cBhvr>
                                      <p:to x="100000" y="100000"/>
                                    </p:animScale>
                                    <p:animScale>
                                      <p:cBhvr>
                                        <p:cTn id="49" dur="26">
                                          <p:stCondLst>
                                            <p:cond delay="1642"/>
                                          </p:stCondLst>
                                        </p:cTn>
                                        <p:tgtEl>
                                          <p:spTgt spid="6">
                                            <p:txEl>
                                              <p:pRg st="4" end="4"/>
                                            </p:txEl>
                                          </p:spTgt>
                                        </p:tgtEl>
                                      </p:cBhvr>
                                      <p:to x="100000" y="90000"/>
                                    </p:animScale>
                                    <p:animScale>
                                      <p:cBhvr>
                                        <p:cTn id="50" dur="166" decel="50000">
                                          <p:stCondLst>
                                            <p:cond delay="1668"/>
                                          </p:stCondLst>
                                        </p:cTn>
                                        <p:tgtEl>
                                          <p:spTgt spid="6">
                                            <p:txEl>
                                              <p:pRg st="4" end="4"/>
                                            </p:txEl>
                                          </p:spTgt>
                                        </p:tgtEl>
                                      </p:cBhvr>
                                      <p:to x="100000" y="100000"/>
                                    </p:animScale>
                                    <p:animScale>
                                      <p:cBhvr>
                                        <p:cTn id="51" dur="26">
                                          <p:stCondLst>
                                            <p:cond delay="1808"/>
                                          </p:stCondLst>
                                        </p:cTn>
                                        <p:tgtEl>
                                          <p:spTgt spid="6">
                                            <p:txEl>
                                              <p:pRg st="4" end="4"/>
                                            </p:txEl>
                                          </p:spTgt>
                                        </p:tgtEl>
                                      </p:cBhvr>
                                      <p:to x="100000" y="95000"/>
                                    </p:animScale>
                                    <p:animScale>
                                      <p:cBhvr>
                                        <p:cTn id="52" dur="166" decel="50000">
                                          <p:stCondLst>
                                            <p:cond delay="1834"/>
                                          </p:stCondLst>
                                        </p:cTn>
                                        <p:tgtEl>
                                          <p:spTgt spid="6">
                                            <p:txEl>
                                              <p:pRg st="4" end="4"/>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6">
                                            <p:txEl>
                                              <p:pRg st="5" end="5"/>
                                            </p:txEl>
                                          </p:spTgt>
                                        </p:tgtEl>
                                        <p:attrNameLst>
                                          <p:attrName>style.visibility</p:attrName>
                                        </p:attrNameLst>
                                      </p:cBhvr>
                                      <p:to>
                                        <p:strVal val="visible"/>
                                      </p:to>
                                    </p:set>
                                    <p:animEffect transition="in" filter="wipe(down)">
                                      <p:cBhvr>
                                        <p:cTn id="55" dur="580">
                                          <p:stCondLst>
                                            <p:cond delay="0"/>
                                          </p:stCondLst>
                                        </p:cTn>
                                        <p:tgtEl>
                                          <p:spTgt spid="6">
                                            <p:txEl>
                                              <p:pRg st="5" end="5"/>
                                            </p:txEl>
                                          </p:spTgt>
                                        </p:tgtEl>
                                      </p:cBhvr>
                                    </p:animEffect>
                                    <p:anim calcmode="lin" valueType="num">
                                      <p:cBhvr>
                                        <p:cTn id="56" dur="1822" tmFilter="0,0; 0.14,0.36; 0.43,0.73; 0.71,0.91; 1.0,1.0">
                                          <p:stCondLst>
                                            <p:cond delay="0"/>
                                          </p:stCondLst>
                                        </p:cTn>
                                        <p:tgtEl>
                                          <p:spTgt spid="6">
                                            <p:txEl>
                                              <p:pRg st="5" end="5"/>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6">
                                            <p:txEl>
                                              <p:pRg st="5" end="5"/>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6">
                                            <p:txEl>
                                              <p:pRg st="5" end="5"/>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6">
                                            <p:txEl>
                                              <p:pRg st="5" end="5"/>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6">
                                            <p:txEl>
                                              <p:pRg st="5" end="5"/>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6">
                                            <p:txEl>
                                              <p:pRg st="5" end="5"/>
                                            </p:txEl>
                                          </p:spTgt>
                                        </p:tgtEl>
                                      </p:cBhvr>
                                      <p:to x="100000" y="60000"/>
                                    </p:animScale>
                                    <p:animScale>
                                      <p:cBhvr>
                                        <p:cTn id="62" dur="166" decel="50000">
                                          <p:stCondLst>
                                            <p:cond delay="676"/>
                                          </p:stCondLst>
                                        </p:cTn>
                                        <p:tgtEl>
                                          <p:spTgt spid="6">
                                            <p:txEl>
                                              <p:pRg st="5" end="5"/>
                                            </p:txEl>
                                          </p:spTgt>
                                        </p:tgtEl>
                                      </p:cBhvr>
                                      <p:to x="100000" y="100000"/>
                                    </p:animScale>
                                    <p:animScale>
                                      <p:cBhvr>
                                        <p:cTn id="63" dur="26">
                                          <p:stCondLst>
                                            <p:cond delay="1312"/>
                                          </p:stCondLst>
                                        </p:cTn>
                                        <p:tgtEl>
                                          <p:spTgt spid="6">
                                            <p:txEl>
                                              <p:pRg st="5" end="5"/>
                                            </p:txEl>
                                          </p:spTgt>
                                        </p:tgtEl>
                                      </p:cBhvr>
                                      <p:to x="100000" y="80000"/>
                                    </p:animScale>
                                    <p:animScale>
                                      <p:cBhvr>
                                        <p:cTn id="64" dur="166" decel="50000">
                                          <p:stCondLst>
                                            <p:cond delay="1338"/>
                                          </p:stCondLst>
                                        </p:cTn>
                                        <p:tgtEl>
                                          <p:spTgt spid="6">
                                            <p:txEl>
                                              <p:pRg st="5" end="5"/>
                                            </p:txEl>
                                          </p:spTgt>
                                        </p:tgtEl>
                                      </p:cBhvr>
                                      <p:to x="100000" y="100000"/>
                                    </p:animScale>
                                    <p:animScale>
                                      <p:cBhvr>
                                        <p:cTn id="65" dur="26">
                                          <p:stCondLst>
                                            <p:cond delay="1642"/>
                                          </p:stCondLst>
                                        </p:cTn>
                                        <p:tgtEl>
                                          <p:spTgt spid="6">
                                            <p:txEl>
                                              <p:pRg st="5" end="5"/>
                                            </p:txEl>
                                          </p:spTgt>
                                        </p:tgtEl>
                                      </p:cBhvr>
                                      <p:to x="100000" y="90000"/>
                                    </p:animScale>
                                    <p:animScale>
                                      <p:cBhvr>
                                        <p:cTn id="66" dur="166" decel="50000">
                                          <p:stCondLst>
                                            <p:cond delay="1668"/>
                                          </p:stCondLst>
                                        </p:cTn>
                                        <p:tgtEl>
                                          <p:spTgt spid="6">
                                            <p:txEl>
                                              <p:pRg st="5" end="5"/>
                                            </p:txEl>
                                          </p:spTgt>
                                        </p:tgtEl>
                                      </p:cBhvr>
                                      <p:to x="100000" y="100000"/>
                                    </p:animScale>
                                    <p:animScale>
                                      <p:cBhvr>
                                        <p:cTn id="67" dur="26">
                                          <p:stCondLst>
                                            <p:cond delay="1808"/>
                                          </p:stCondLst>
                                        </p:cTn>
                                        <p:tgtEl>
                                          <p:spTgt spid="6">
                                            <p:txEl>
                                              <p:pRg st="5" end="5"/>
                                            </p:txEl>
                                          </p:spTgt>
                                        </p:tgtEl>
                                      </p:cBhvr>
                                      <p:to x="100000" y="95000"/>
                                    </p:animScale>
                                    <p:animScale>
                                      <p:cBhvr>
                                        <p:cTn id="68" dur="166" decel="50000">
                                          <p:stCondLst>
                                            <p:cond delay="1834"/>
                                          </p:stCondLst>
                                        </p:cTn>
                                        <p:tgtEl>
                                          <p:spTgt spid="6">
                                            <p:txEl>
                                              <p:pRg st="5" end="5"/>
                                            </p:txEl>
                                          </p:spTgt>
                                        </p:tgtEl>
                                      </p:cBhvr>
                                      <p:to x="100000" y="100000"/>
                                    </p:animScale>
                                  </p:childTnLst>
                                </p:cTn>
                              </p:par>
                              <p:par>
                                <p:cTn id="69" presetID="26" presetClass="entr" presetSubtype="0" fill="hold" nodeType="withEffect">
                                  <p:stCondLst>
                                    <p:cond delay="0"/>
                                  </p:stCondLst>
                                  <p:childTnLst>
                                    <p:set>
                                      <p:cBhvr>
                                        <p:cTn id="70" dur="1" fill="hold">
                                          <p:stCondLst>
                                            <p:cond delay="0"/>
                                          </p:stCondLst>
                                        </p:cTn>
                                        <p:tgtEl>
                                          <p:spTgt spid="6">
                                            <p:txEl>
                                              <p:pRg st="6" end="6"/>
                                            </p:txEl>
                                          </p:spTgt>
                                        </p:tgtEl>
                                        <p:attrNameLst>
                                          <p:attrName>style.visibility</p:attrName>
                                        </p:attrNameLst>
                                      </p:cBhvr>
                                      <p:to>
                                        <p:strVal val="visible"/>
                                      </p:to>
                                    </p:set>
                                    <p:animEffect transition="in" filter="wipe(down)">
                                      <p:cBhvr>
                                        <p:cTn id="71" dur="580">
                                          <p:stCondLst>
                                            <p:cond delay="0"/>
                                          </p:stCondLst>
                                        </p:cTn>
                                        <p:tgtEl>
                                          <p:spTgt spid="6">
                                            <p:txEl>
                                              <p:pRg st="6" end="6"/>
                                            </p:txEl>
                                          </p:spTgt>
                                        </p:tgtEl>
                                      </p:cBhvr>
                                    </p:animEffect>
                                    <p:anim calcmode="lin" valueType="num">
                                      <p:cBhvr>
                                        <p:cTn id="72" dur="1822" tmFilter="0,0; 0.14,0.36; 0.43,0.73; 0.71,0.91; 1.0,1.0">
                                          <p:stCondLst>
                                            <p:cond delay="0"/>
                                          </p:stCondLst>
                                        </p:cTn>
                                        <p:tgtEl>
                                          <p:spTgt spid="6">
                                            <p:txEl>
                                              <p:pRg st="6" end="6"/>
                                            </p:txEl>
                                          </p:spTgt>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6">
                                            <p:txEl>
                                              <p:pRg st="6" end="6"/>
                                            </p:txEl>
                                          </p:spTgt>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6">
                                            <p:txEl>
                                              <p:pRg st="6" end="6"/>
                                            </p:txEl>
                                          </p:spTgt>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6">
                                            <p:txEl>
                                              <p:pRg st="6" end="6"/>
                                            </p:txEl>
                                          </p:spTgt>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6">
                                            <p:txEl>
                                              <p:pRg st="6" end="6"/>
                                            </p:txEl>
                                          </p:spTgt>
                                        </p:tgtEl>
                                        <p:attrNameLst>
                                          <p:attrName>ppt_y</p:attrName>
                                        </p:attrNameLst>
                                      </p:cBhvr>
                                      <p:tavLst>
                                        <p:tav tm="0" fmla="#ppt_y-sin(pi*$)/81">
                                          <p:val>
                                            <p:fltVal val="0"/>
                                          </p:val>
                                        </p:tav>
                                        <p:tav tm="100000">
                                          <p:val>
                                            <p:fltVal val="1"/>
                                          </p:val>
                                        </p:tav>
                                      </p:tavLst>
                                    </p:anim>
                                    <p:animScale>
                                      <p:cBhvr>
                                        <p:cTn id="77" dur="26">
                                          <p:stCondLst>
                                            <p:cond delay="650"/>
                                          </p:stCondLst>
                                        </p:cTn>
                                        <p:tgtEl>
                                          <p:spTgt spid="6">
                                            <p:txEl>
                                              <p:pRg st="6" end="6"/>
                                            </p:txEl>
                                          </p:spTgt>
                                        </p:tgtEl>
                                      </p:cBhvr>
                                      <p:to x="100000" y="60000"/>
                                    </p:animScale>
                                    <p:animScale>
                                      <p:cBhvr>
                                        <p:cTn id="78" dur="166" decel="50000">
                                          <p:stCondLst>
                                            <p:cond delay="676"/>
                                          </p:stCondLst>
                                        </p:cTn>
                                        <p:tgtEl>
                                          <p:spTgt spid="6">
                                            <p:txEl>
                                              <p:pRg st="6" end="6"/>
                                            </p:txEl>
                                          </p:spTgt>
                                        </p:tgtEl>
                                      </p:cBhvr>
                                      <p:to x="100000" y="100000"/>
                                    </p:animScale>
                                    <p:animScale>
                                      <p:cBhvr>
                                        <p:cTn id="79" dur="26">
                                          <p:stCondLst>
                                            <p:cond delay="1312"/>
                                          </p:stCondLst>
                                        </p:cTn>
                                        <p:tgtEl>
                                          <p:spTgt spid="6">
                                            <p:txEl>
                                              <p:pRg st="6" end="6"/>
                                            </p:txEl>
                                          </p:spTgt>
                                        </p:tgtEl>
                                      </p:cBhvr>
                                      <p:to x="100000" y="80000"/>
                                    </p:animScale>
                                    <p:animScale>
                                      <p:cBhvr>
                                        <p:cTn id="80" dur="166" decel="50000">
                                          <p:stCondLst>
                                            <p:cond delay="1338"/>
                                          </p:stCondLst>
                                        </p:cTn>
                                        <p:tgtEl>
                                          <p:spTgt spid="6">
                                            <p:txEl>
                                              <p:pRg st="6" end="6"/>
                                            </p:txEl>
                                          </p:spTgt>
                                        </p:tgtEl>
                                      </p:cBhvr>
                                      <p:to x="100000" y="100000"/>
                                    </p:animScale>
                                    <p:animScale>
                                      <p:cBhvr>
                                        <p:cTn id="81" dur="26">
                                          <p:stCondLst>
                                            <p:cond delay="1642"/>
                                          </p:stCondLst>
                                        </p:cTn>
                                        <p:tgtEl>
                                          <p:spTgt spid="6">
                                            <p:txEl>
                                              <p:pRg st="6" end="6"/>
                                            </p:txEl>
                                          </p:spTgt>
                                        </p:tgtEl>
                                      </p:cBhvr>
                                      <p:to x="100000" y="90000"/>
                                    </p:animScale>
                                    <p:animScale>
                                      <p:cBhvr>
                                        <p:cTn id="82" dur="166" decel="50000">
                                          <p:stCondLst>
                                            <p:cond delay="1668"/>
                                          </p:stCondLst>
                                        </p:cTn>
                                        <p:tgtEl>
                                          <p:spTgt spid="6">
                                            <p:txEl>
                                              <p:pRg st="6" end="6"/>
                                            </p:txEl>
                                          </p:spTgt>
                                        </p:tgtEl>
                                      </p:cBhvr>
                                      <p:to x="100000" y="100000"/>
                                    </p:animScale>
                                    <p:animScale>
                                      <p:cBhvr>
                                        <p:cTn id="83" dur="26">
                                          <p:stCondLst>
                                            <p:cond delay="1808"/>
                                          </p:stCondLst>
                                        </p:cTn>
                                        <p:tgtEl>
                                          <p:spTgt spid="6">
                                            <p:txEl>
                                              <p:pRg st="6" end="6"/>
                                            </p:txEl>
                                          </p:spTgt>
                                        </p:tgtEl>
                                      </p:cBhvr>
                                      <p:to x="100000" y="95000"/>
                                    </p:animScale>
                                    <p:animScale>
                                      <p:cBhvr>
                                        <p:cTn id="84" dur="166" decel="50000">
                                          <p:stCondLst>
                                            <p:cond delay="1834"/>
                                          </p:stCondLst>
                                        </p:cTn>
                                        <p:tgtEl>
                                          <p:spTgt spid="6">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solidFill>
              </a:rPr>
              <a:t>Third Step: </a:t>
            </a:r>
            <a:r>
              <a:rPr lang="en-US" dirty="0" smtClean="0"/>
              <a:t/>
            </a:r>
            <a:br>
              <a:rPr lang="en-US" dirty="0" smtClean="0"/>
            </a:br>
            <a:r>
              <a:rPr lang="en-US" dirty="0" smtClean="0">
                <a:solidFill>
                  <a:schemeClr val="accent4"/>
                </a:solidFill>
              </a:rPr>
              <a:t>Drafting</a:t>
            </a:r>
            <a:endParaRPr lang="en-US" dirty="0">
              <a:solidFill>
                <a:schemeClr val="accent4"/>
              </a:solidFill>
            </a:endParaRPr>
          </a:p>
        </p:txBody>
      </p:sp>
      <p:sp>
        <p:nvSpPr>
          <p:cNvPr id="3" name="Content Placeholder 2"/>
          <p:cNvSpPr>
            <a:spLocks noGrp="1"/>
          </p:cNvSpPr>
          <p:nvPr>
            <p:ph idx="1"/>
          </p:nvPr>
        </p:nvSpPr>
        <p:spPr/>
        <p:txBody>
          <a:bodyPr>
            <a:normAutofit lnSpcReduction="10000"/>
          </a:bodyPr>
          <a:lstStyle/>
          <a:p>
            <a:r>
              <a:rPr lang="en-US" dirty="0" smtClean="0">
                <a:solidFill>
                  <a:srgbClr val="000000"/>
                </a:solidFill>
                <a:latin typeface="Verdana" panose="020B0604030504040204" pitchFamily="34" charset="0"/>
              </a:rPr>
              <a:t>Write </a:t>
            </a:r>
            <a:r>
              <a:rPr lang="en-US" dirty="0">
                <a:solidFill>
                  <a:srgbClr val="000000"/>
                </a:solidFill>
                <a:latin typeface="Verdana" panose="020B0604030504040204" pitchFamily="34" charset="0"/>
              </a:rPr>
              <a:t>a three paragraph artist's statement. Keep your sentences authentic and direct. Use the present tense ("I am," not "I was," "I do," not "I did.") Be brave: say nice things about yourself. </a:t>
            </a:r>
            <a:r>
              <a:rPr lang="en-US" dirty="0" smtClean="0">
                <a:solidFill>
                  <a:srgbClr val="000000"/>
                </a:solidFill>
                <a:latin typeface="Verdana" panose="020B0604030504040204" pitchFamily="34" charset="0"/>
              </a:rPr>
              <a:t>As </a:t>
            </a:r>
            <a:r>
              <a:rPr lang="en-US" dirty="0">
                <a:solidFill>
                  <a:srgbClr val="000000"/>
                </a:solidFill>
                <a:latin typeface="Verdana" panose="020B0604030504040204" pitchFamily="34" charset="0"/>
              </a:rPr>
              <a:t>a rule, your artist's statement should be written in the first person. Refer to yourself with the pronouns "I, me, my." </a:t>
            </a:r>
            <a:r>
              <a:rPr lang="en-US" dirty="0" smtClean="0">
                <a:solidFill>
                  <a:srgbClr val="000000"/>
                </a:solidFill>
                <a:latin typeface="Verdana" panose="020B0604030504040204" pitchFamily="34" charset="0"/>
              </a:rPr>
              <a:t>Look at the work you did before for ideas and inspiration.</a:t>
            </a:r>
          </a:p>
          <a:p>
            <a:r>
              <a:rPr lang="en-US" b="1" dirty="0" smtClean="0">
                <a:solidFill>
                  <a:srgbClr val="000000"/>
                </a:solidFill>
                <a:latin typeface="Verdana" panose="020B0604030504040204" pitchFamily="34" charset="0"/>
              </a:rPr>
              <a:t>First </a:t>
            </a:r>
            <a:r>
              <a:rPr lang="en-US" b="1" dirty="0">
                <a:solidFill>
                  <a:srgbClr val="000000"/>
                </a:solidFill>
                <a:latin typeface="Verdana" panose="020B0604030504040204" pitchFamily="34" charset="0"/>
              </a:rPr>
              <a:t>paragraph</a:t>
            </a:r>
            <a:r>
              <a:rPr lang="en-US" dirty="0">
                <a:solidFill>
                  <a:srgbClr val="000000"/>
                </a:solidFill>
                <a:latin typeface="Verdana" panose="020B0604030504040204" pitchFamily="34" charset="0"/>
              </a:rPr>
              <a:t>. Begin with a simple statement of why you do the work you do. Support that statement, telling the reader more about your goals and aspirations.</a:t>
            </a:r>
          </a:p>
          <a:p>
            <a:r>
              <a:rPr lang="en-US" b="1" dirty="0">
                <a:solidFill>
                  <a:srgbClr val="000000"/>
                </a:solidFill>
                <a:latin typeface="Verdana" panose="020B0604030504040204" pitchFamily="34" charset="0"/>
              </a:rPr>
              <a:t>Second paragraph</a:t>
            </a:r>
            <a:r>
              <a:rPr lang="en-US" dirty="0">
                <a:solidFill>
                  <a:srgbClr val="000000"/>
                </a:solidFill>
                <a:latin typeface="Verdana" panose="020B0604030504040204" pitchFamily="34" charset="0"/>
              </a:rPr>
              <a:t>. Tell the reader how you make decisions in the course of your work. How and why do you select materials, techniques, themes? Keep it simple and tell the truth.</a:t>
            </a:r>
          </a:p>
          <a:p>
            <a:r>
              <a:rPr lang="en-US" b="1" dirty="0">
                <a:solidFill>
                  <a:srgbClr val="000000"/>
                </a:solidFill>
                <a:latin typeface="Verdana" panose="020B0604030504040204" pitchFamily="34" charset="0"/>
              </a:rPr>
              <a:t>Third paragraph</a:t>
            </a:r>
            <a:r>
              <a:rPr lang="en-US" dirty="0">
                <a:solidFill>
                  <a:srgbClr val="000000"/>
                </a:solidFill>
                <a:latin typeface="Verdana" panose="020B0604030504040204" pitchFamily="34" charset="0"/>
              </a:rPr>
              <a:t>. Tell the reader a little more about your current work. How it grew out of prior work or life experiences. What are you exploring, attempting, challenging by doing this work.</a:t>
            </a:r>
          </a:p>
          <a:p>
            <a:endParaRPr lang="en-US" dirty="0"/>
          </a:p>
        </p:txBody>
      </p:sp>
    </p:spTree>
    <p:extLst>
      <p:ext uri="{BB962C8B-B14F-4D97-AF65-F5344CB8AC3E}">
        <p14:creationId xmlns:p14="http://schemas.microsoft.com/office/powerpoint/2010/main" val="2850452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arn(inVertical)">
                                      <p:cBhvr>
                                        <p:cTn id="2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solidFill>
              </a:rPr>
              <a:t>Fourth Step:</a:t>
            </a:r>
            <a:r>
              <a:rPr lang="en-US" dirty="0" smtClean="0"/>
              <a:t/>
            </a:r>
            <a:br>
              <a:rPr lang="en-US" dirty="0" smtClean="0"/>
            </a:br>
            <a:r>
              <a:rPr lang="en-US" dirty="0" smtClean="0">
                <a:solidFill>
                  <a:schemeClr val="accent4"/>
                </a:solidFill>
              </a:rPr>
              <a:t>Revision</a:t>
            </a:r>
            <a:endParaRPr lang="en-US" dirty="0">
              <a:solidFill>
                <a:schemeClr val="accent4"/>
              </a:solidFill>
            </a:endParaRPr>
          </a:p>
        </p:txBody>
      </p:sp>
      <p:sp>
        <p:nvSpPr>
          <p:cNvPr id="3" name="Content Placeholder 2"/>
          <p:cNvSpPr>
            <a:spLocks noGrp="1"/>
          </p:cNvSpPr>
          <p:nvPr>
            <p:ph idx="1"/>
          </p:nvPr>
        </p:nvSpPr>
        <p:spPr/>
        <p:txBody>
          <a:bodyPr>
            <a:normAutofit fontScale="92500"/>
          </a:bodyPr>
          <a:lstStyle/>
          <a:p>
            <a:r>
              <a:rPr lang="en-US" sz="2800" dirty="0" smtClean="0">
                <a:latin typeface="Verdana" panose="020B0604030504040204" pitchFamily="34" charset="0"/>
                <a:ea typeface="Verdana" panose="020B0604030504040204" pitchFamily="34" charset="0"/>
                <a:cs typeface="Verdana" panose="020B0604030504040204" pitchFamily="34" charset="0"/>
              </a:rPr>
              <a:t>To revise means “to see again.”</a:t>
            </a:r>
          </a:p>
          <a:p>
            <a:r>
              <a:rPr lang="en-US" sz="2800" dirty="0" smtClean="0">
                <a:latin typeface="Verdana" panose="020B0604030504040204" pitchFamily="34" charset="0"/>
                <a:ea typeface="Verdana" panose="020B0604030504040204" pitchFamily="34" charset="0"/>
                <a:cs typeface="Verdana" panose="020B0604030504040204" pitchFamily="34" charset="0"/>
              </a:rPr>
              <a:t>Revision is the BIG work of making our writing better.</a:t>
            </a:r>
          </a:p>
          <a:p>
            <a:r>
              <a:rPr lang="en-US" sz="2800" dirty="0" smtClean="0">
                <a:latin typeface="Verdana" panose="020B0604030504040204" pitchFamily="34" charset="0"/>
                <a:ea typeface="Verdana" panose="020B0604030504040204" pitchFamily="34" charset="0"/>
                <a:cs typeface="Verdana" panose="020B0604030504040204" pitchFamily="34" charset="0"/>
              </a:rPr>
              <a:t>Try to look at your piece with fresh eyes.  Read it aloud. </a:t>
            </a:r>
          </a:p>
          <a:p>
            <a:r>
              <a:rPr lang="en-US" sz="2800" dirty="0" smtClean="0">
                <a:latin typeface="Verdana" panose="020B0604030504040204" pitchFamily="34" charset="0"/>
                <a:ea typeface="Verdana" panose="020B0604030504040204" pitchFamily="34" charset="0"/>
                <a:cs typeface="Verdana" panose="020B0604030504040204" pitchFamily="34" charset="0"/>
              </a:rPr>
              <a:t>What works?  What could be better? What doesn’t make sense.</a:t>
            </a:r>
          </a:p>
          <a:p>
            <a:r>
              <a:rPr lang="en-US" sz="2800" dirty="0" smtClean="0">
                <a:latin typeface="Verdana" panose="020B0604030504040204" pitchFamily="34" charset="0"/>
                <a:ea typeface="Verdana" panose="020B0604030504040204" pitchFamily="34" charset="0"/>
                <a:cs typeface="Verdana" panose="020B0604030504040204" pitchFamily="34" charset="0"/>
              </a:rPr>
              <a:t>Mark. Slash. Rewrite.</a:t>
            </a:r>
          </a:p>
          <a:p>
            <a:r>
              <a:rPr lang="en-US" sz="2800" dirty="0" smtClean="0">
                <a:latin typeface="Verdana" panose="020B0604030504040204" pitchFamily="34" charset="0"/>
                <a:ea typeface="Verdana" panose="020B0604030504040204" pitchFamily="34" charset="0"/>
                <a:cs typeface="Verdana" panose="020B0604030504040204" pitchFamily="34" charset="0"/>
              </a:rPr>
              <a:t>Read it again.</a:t>
            </a:r>
          </a:p>
          <a:p>
            <a:r>
              <a:rPr lang="en-US" sz="2800" dirty="0" smtClean="0">
                <a:latin typeface="Verdana" panose="020B0604030504040204" pitchFamily="34" charset="0"/>
                <a:ea typeface="Verdana" panose="020B0604030504040204" pitchFamily="34" charset="0"/>
                <a:cs typeface="Verdana" panose="020B0604030504040204" pitchFamily="34" charset="0"/>
              </a:rPr>
              <a:t>Repeat.</a:t>
            </a:r>
            <a:endParaRPr lang="en-US" sz="28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2194607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solidFill>
              </a:rPr>
              <a:t>Fifth Step:</a:t>
            </a:r>
            <a:r>
              <a:rPr lang="en-US" dirty="0" smtClean="0"/>
              <a:t/>
            </a:r>
            <a:br>
              <a:rPr lang="en-US" dirty="0" smtClean="0"/>
            </a:br>
            <a:r>
              <a:rPr lang="en-US" dirty="0" smtClean="0">
                <a:solidFill>
                  <a:schemeClr val="accent4"/>
                </a:solidFill>
              </a:rPr>
              <a:t>Editing</a:t>
            </a:r>
            <a:endParaRPr lang="en-US" dirty="0">
              <a:solidFill>
                <a:schemeClr val="accent4"/>
              </a:solidFill>
            </a:endParaRPr>
          </a:p>
        </p:txBody>
      </p:sp>
      <p:sp>
        <p:nvSpPr>
          <p:cNvPr id="3" name="Content Placeholder 2"/>
          <p:cNvSpPr>
            <a:spLocks noGrp="1"/>
          </p:cNvSpPr>
          <p:nvPr>
            <p:ph idx="1"/>
          </p:nvPr>
        </p:nvSpPr>
        <p:spPr/>
        <p:txBody>
          <a:bodyPr>
            <a:normAutofit/>
          </a:bodyPr>
          <a:lstStyle/>
          <a:p>
            <a:r>
              <a:rPr lang="en-US" sz="3200" dirty="0" smtClean="0">
                <a:latin typeface="Verdana" panose="020B0604030504040204" pitchFamily="34" charset="0"/>
                <a:ea typeface="Verdana" panose="020B0604030504040204" pitchFamily="34" charset="0"/>
                <a:cs typeface="Verdana" panose="020B0604030504040204" pitchFamily="34" charset="0"/>
              </a:rPr>
              <a:t>Editing is the small work of improving our writing.</a:t>
            </a:r>
          </a:p>
          <a:p>
            <a:r>
              <a:rPr lang="en-US" sz="3200" dirty="0" smtClean="0">
                <a:latin typeface="Verdana" panose="020B0604030504040204" pitchFamily="34" charset="0"/>
                <a:ea typeface="Verdana" panose="020B0604030504040204" pitchFamily="34" charset="0"/>
                <a:cs typeface="Verdana" panose="020B0604030504040204" pitchFamily="34" charset="0"/>
              </a:rPr>
              <a:t>This is the grammar, word choice, and more detailed aspect of writing.</a:t>
            </a:r>
          </a:p>
          <a:p>
            <a:r>
              <a:rPr lang="en-US" sz="3200" dirty="0" smtClean="0">
                <a:latin typeface="Verdana" panose="020B0604030504040204" pitchFamily="34" charset="0"/>
                <a:ea typeface="Verdana" panose="020B0604030504040204" pitchFamily="34" charset="0"/>
                <a:cs typeface="Verdana" panose="020B0604030504040204" pitchFamily="34" charset="0"/>
              </a:rPr>
              <a:t>Reading out loud, having someone else look at a piece, and thinking like a teacher are all strategies that can help with your editing process.</a:t>
            </a:r>
            <a:endParaRPr lang="en-US" sz="3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60167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solidFill>
              </a:rPr>
              <a:t>Sixth Step:</a:t>
            </a:r>
            <a:r>
              <a:rPr lang="en-US" dirty="0" smtClean="0"/>
              <a:t/>
            </a:r>
            <a:br>
              <a:rPr lang="en-US" dirty="0" smtClean="0"/>
            </a:br>
            <a:r>
              <a:rPr lang="en-US" dirty="0" smtClean="0">
                <a:solidFill>
                  <a:schemeClr val="accent4"/>
                </a:solidFill>
              </a:rPr>
              <a:t>Polishing</a:t>
            </a:r>
            <a:endParaRPr lang="en-US" dirty="0">
              <a:solidFill>
                <a:schemeClr val="accent4"/>
              </a:solidFill>
            </a:endParaRPr>
          </a:p>
        </p:txBody>
      </p:sp>
      <p:sp>
        <p:nvSpPr>
          <p:cNvPr id="3" name="Content Placeholder 2"/>
          <p:cNvSpPr>
            <a:spLocks noGrp="1"/>
          </p:cNvSpPr>
          <p:nvPr>
            <p:ph idx="1"/>
          </p:nvPr>
        </p:nvSpPr>
        <p:spPr/>
        <p:txBody>
          <a:bodyPr>
            <a:normAutofit/>
          </a:bodyPr>
          <a:lstStyle/>
          <a:p>
            <a:r>
              <a:rPr lang="en-US" sz="4000" dirty="0" smtClean="0">
                <a:latin typeface="Verdana" panose="020B0604030504040204" pitchFamily="34" charset="0"/>
                <a:ea typeface="Verdana" panose="020B0604030504040204" pitchFamily="34" charset="0"/>
                <a:cs typeface="Verdana" panose="020B0604030504040204" pitchFamily="34" charset="0"/>
              </a:rPr>
              <a:t>Once you’ve revised and edited, make a final draft that is as error-free and as visually pleasing as possible.</a:t>
            </a:r>
            <a:endParaRPr lang="en-US" sz="4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6506150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84ACB6"/>
      </a:dk2>
      <a:lt2>
        <a:srgbClr val="EBE9DD"/>
      </a:lt2>
      <a:accent1>
        <a:srgbClr val="6F8183"/>
      </a:accent1>
      <a:accent2>
        <a:srgbClr val="967E96"/>
      </a:accent2>
      <a:accent3>
        <a:srgbClr val="CCC893"/>
      </a:accent3>
      <a:accent4>
        <a:srgbClr val="A54D74"/>
      </a:accent4>
      <a:accent5>
        <a:srgbClr val="949C6B"/>
      </a:accent5>
      <a:accent6>
        <a:srgbClr val="766A50"/>
      </a:accent6>
      <a:hlink>
        <a:srgbClr val="CC6600"/>
      </a:hlink>
      <a:folHlink>
        <a:srgbClr val="777777"/>
      </a:folHlink>
    </a:clrScheme>
    <a:fontScheme name="Wood Type">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8E89CD47-BF55-4DDE-B823-2283AA7E7695}"/>
    </a:ext>
  </a:extLst>
</a:theme>
</file>

<file path=docProps/app.xml><?xml version="1.0" encoding="utf-8"?>
<Properties xmlns="http://schemas.openxmlformats.org/officeDocument/2006/extended-properties" xmlns:vt="http://schemas.openxmlformats.org/officeDocument/2006/docPropsVTypes">
  <Template>TM03090434[[fn=Wood Type]]</Template>
  <TotalTime>30</TotalTime>
  <Words>673</Words>
  <Application>Microsoft Office PowerPoint</Application>
  <PresentationFormat>Widescreen</PresentationFormat>
  <Paragraphs>46</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Bookman Old Style</vt:lpstr>
      <vt:lpstr>Century Gothic</vt:lpstr>
      <vt:lpstr>Verdana</vt:lpstr>
      <vt:lpstr>Wingdings</vt:lpstr>
      <vt:lpstr>Wood Type</vt:lpstr>
      <vt:lpstr>Who Are You? Making Your Statement</vt:lpstr>
      <vt:lpstr>What is an Artist’s Statement?</vt:lpstr>
      <vt:lpstr>First Step in Writing Process: Brainstorming</vt:lpstr>
      <vt:lpstr>Second Step: Planning</vt:lpstr>
      <vt:lpstr>More Planning/Organization</vt:lpstr>
      <vt:lpstr>Third Step:  Drafting</vt:lpstr>
      <vt:lpstr>Fourth Step: Revision</vt:lpstr>
      <vt:lpstr>Fifth Step: Editing</vt:lpstr>
      <vt:lpstr>Sixth Step: Polishing</vt:lpstr>
      <vt:lpstr>Seventh Step: Publishing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Are You? Making Your Statement</dc:title>
  <dc:creator>WOOLLEY LARREA, STEPHANIE L</dc:creator>
  <cp:lastModifiedBy>WOOLLEY LARREA, STEPHANIE L</cp:lastModifiedBy>
  <cp:revision>7</cp:revision>
  <dcterms:created xsi:type="dcterms:W3CDTF">2016-09-15T19:10:53Z</dcterms:created>
  <dcterms:modified xsi:type="dcterms:W3CDTF">2016-09-23T19:17:46Z</dcterms:modified>
</cp:coreProperties>
</file>